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Open Sauce Bold" charset="1" panose="00000800000000000000"/>
      <p:regular r:id="rId19"/>
    </p:embeddedFont>
    <p:embeddedFont>
      <p:font typeface="Open Sauce Heavy" charset="1" panose="00000A00000000000000"/>
      <p:regular r:id="rId20"/>
    </p:embeddedFont>
    <p:embeddedFont>
      <p:font typeface="Open Sauce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jpeg" Type="http://schemas.openxmlformats.org/officeDocument/2006/relationships/image"/><Relationship Id="rId11" Target="../media/image45.pn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7759" y="3749017"/>
            <a:ext cx="3240241" cy="6504134"/>
          </a:xfrm>
          <a:custGeom>
            <a:avLst/>
            <a:gdLst/>
            <a:ahLst/>
            <a:cxnLst/>
            <a:rect r="r" b="b" t="t" l="l"/>
            <a:pathLst>
              <a:path h="6504134" w="3240241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2403" y="-1448305"/>
            <a:ext cx="5255597" cy="13183610"/>
            <a:chOff x="0" y="0"/>
            <a:chExt cx="1384190" cy="3472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4190" cy="3472226"/>
            </a:xfrm>
            <a:custGeom>
              <a:avLst/>
              <a:gdLst/>
              <a:ahLst/>
              <a:cxnLst/>
              <a:rect r="r" b="b" t="t" l="l"/>
              <a:pathLst>
                <a:path h="3472226" w="1384190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E924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432880" y="1526000"/>
            <a:ext cx="7234999" cy="7234999"/>
          </a:xfrm>
          <a:custGeom>
            <a:avLst/>
            <a:gdLst/>
            <a:ahLst/>
            <a:cxnLst/>
            <a:rect r="r" b="b" t="t" l="l"/>
            <a:pathLst>
              <a:path h="7234999" w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0106590" y="2199722"/>
            <a:ext cx="5887580" cy="5887556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6678" t="0" r="-16678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57435" y="3489495"/>
            <a:ext cx="78988" cy="3562352"/>
            <a:chOff x="0" y="0"/>
            <a:chExt cx="20803" cy="9382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803" cy="938233"/>
            </a:xfrm>
            <a:custGeom>
              <a:avLst/>
              <a:gdLst/>
              <a:ahLst/>
              <a:cxnLst/>
              <a:rect r="r" b="b" t="t" l="l"/>
              <a:pathLst>
                <a:path h="938233" w="2080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214BA1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87521" y="1028700"/>
            <a:ext cx="1574389" cy="1525189"/>
          </a:xfrm>
          <a:custGeom>
            <a:avLst/>
            <a:gdLst/>
            <a:ahLst/>
            <a:cxnLst/>
            <a:rect r="r" b="b" t="t" l="l"/>
            <a:pathLst>
              <a:path h="1525189" w="1574389">
                <a:moveTo>
                  <a:pt x="0" y="0"/>
                </a:moveTo>
                <a:lnTo>
                  <a:pt x="1574389" y="0"/>
                </a:lnTo>
                <a:lnTo>
                  <a:pt x="1574389" y="1525189"/>
                </a:lnTo>
                <a:lnTo>
                  <a:pt x="0" y="15251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87521" y="3346620"/>
            <a:ext cx="7214594" cy="128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0"/>
              </a:lnSpc>
            </a:pPr>
            <a:r>
              <a:rPr lang="en-US" sz="7507" spc="-150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TUT Labs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7521" y="4508306"/>
            <a:ext cx="8293728" cy="217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7"/>
              </a:lnSpc>
            </a:pPr>
            <a:r>
              <a:rPr lang="en-US" sz="6248" spc="-124" b="true">
                <a:solidFill>
                  <a:srgbClr val="214BA1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Management System Proposal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521" y="6953458"/>
            <a:ext cx="7390393" cy="154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5"/>
              </a:lnSpc>
            </a:pPr>
            <a:r>
              <a:rPr lang="en-US" sz="3018" spc="241">
                <a:solidFill>
                  <a:srgbClr val="214BA1"/>
                </a:solidFill>
                <a:latin typeface="Open Sauce"/>
                <a:ea typeface="Open Sauce"/>
                <a:cs typeface="Open Sauce"/>
                <a:sym typeface="Open Sauce"/>
              </a:rPr>
              <a:t>A Smart Solution for Real-Time Lab Monitoring and Scheduling</a:t>
            </a:r>
          </a:p>
          <a:p>
            <a:pPr algn="l">
              <a:lnSpc>
                <a:spcPts val="4195"/>
              </a:lnSpc>
            </a:pPr>
            <a:r>
              <a:rPr lang="en-US" sz="3018" spc="241">
                <a:solidFill>
                  <a:srgbClr val="214BA1"/>
                </a:solidFill>
                <a:latin typeface="Open Sauce"/>
                <a:ea typeface="Open Sauce"/>
                <a:cs typeface="Open Sauce"/>
                <a:sym typeface="Open Sauce"/>
              </a:rPr>
              <a:t>By: Tadiwanashe Songore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24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910781" y="0"/>
            <a:ext cx="3377219" cy="3377219"/>
          </a:xfrm>
          <a:custGeom>
            <a:avLst/>
            <a:gdLst/>
            <a:ahLst/>
            <a:cxnLst/>
            <a:rect r="r" b="b" t="t" l="l"/>
            <a:pathLst>
              <a:path h="3377219" w="3377219">
                <a:moveTo>
                  <a:pt x="3377219" y="0"/>
                </a:moveTo>
                <a:lnTo>
                  <a:pt x="0" y="0"/>
                </a:lnTo>
                <a:lnTo>
                  <a:pt x="0" y="3377219"/>
                </a:lnTo>
                <a:lnTo>
                  <a:pt x="3377219" y="3377219"/>
                </a:lnTo>
                <a:lnTo>
                  <a:pt x="3377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1923846" y="8186287"/>
            <a:ext cx="4201427" cy="42014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509431" y="1965021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03678" y="1965021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15184" y="1965021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8168" y="1965021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6" y="0"/>
                </a:lnTo>
                <a:lnTo>
                  <a:pt x="293214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92251" y="588784"/>
            <a:ext cx="6285737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F9C34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Screenshots Tutor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910781" y="0"/>
            <a:ext cx="3377219" cy="3377219"/>
          </a:xfrm>
          <a:custGeom>
            <a:avLst/>
            <a:gdLst/>
            <a:ahLst/>
            <a:cxnLst/>
            <a:rect r="r" b="b" t="t" l="l"/>
            <a:pathLst>
              <a:path h="3377219" w="3377219">
                <a:moveTo>
                  <a:pt x="3377219" y="0"/>
                </a:moveTo>
                <a:lnTo>
                  <a:pt x="0" y="0"/>
                </a:lnTo>
                <a:lnTo>
                  <a:pt x="0" y="3377219"/>
                </a:lnTo>
                <a:lnTo>
                  <a:pt x="3377219" y="3377219"/>
                </a:lnTo>
                <a:lnTo>
                  <a:pt x="3377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1923846" y="8186287"/>
            <a:ext cx="4201427" cy="42014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380791" y="1688610"/>
            <a:ext cx="3526419" cy="7645352"/>
          </a:xfrm>
          <a:custGeom>
            <a:avLst/>
            <a:gdLst/>
            <a:ahLst/>
            <a:cxnLst/>
            <a:rect r="r" b="b" t="t" l="l"/>
            <a:pathLst>
              <a:path h="7645352" w="3526419">
                <a:moveTo>
                  <a:pt x="0" y="0"/>
                </a:moveTo>
                <a:lnTo>
                  <a:pt x="3526418" y="0"/>
                </a:lnTo>
                <a:lnTo>
                  <a:pt x="3526418" y="7645352"/>
                </a:lnTo>
                <a:lnTo>
                  <a:pt x="0" y="7645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92251" y="588784"/>
            <a:ext cx="6285737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Screenshots Student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B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910781" y="0"/>
            <a:ext cx="3377219" cy="3377219"/>
          </a:xfrm>
          <a:custGeom>
            <a:avLst/>
            <a:gdLst/>
            <a:ahLst/>
            <a:cxnLst/>
            <a:rect r="r" b="b" t="t" l="l"/>
            <a:pathLst>
              <a:path h="3377219" w="3377219">
                <a:moveTo>
                  <a:pt x="3377219" y="0"/>
                </a:moveTo>
                <a:lnTo>
                  <a:pt x="0" y="0"/>
                </a:lnTo>
                <a:lnTo>
                  <a:pt x="0" y="3377219"/>
                </a:lnTo>
                <a:lnTo>
                  <a:pt x="3377219" y="3377219"/>
                </a:lnTo>
                <a:lnTo>
                  <a:pt x="3377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1923846" y="8186287"/>
            <a:ext cx="4201427" cy="42014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03126" y="4163566"/>
            <a:ext cx="13481749" cy="1867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209"/>
              </a:lnSpc>
              <a:spcBef>
                <a:spcPct val="0"/>
              </a:spcBef>
            </a:pPr>
            <a:r>
              <a:rPr lang="en-US" b="true" sz="10864" spc="-217">
                <a:solidFill>
                  <a:srgbClr val="F9C34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Live Demonstration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24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99871" y="2680192"/>
            <a:ext cx="8892659" cy="4924128"/>
            <a:chOff x="0" y="0"/>
            <a:chExt cx="2785608" cy="1542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5608" cy="1542473"/>
            </a:xfrm>
            <a:custGeom>
              <a:avLst/>
              <a:gdLst/>
              <a:ahLst/>
              <a:cxnLst/>
              <a:rect r="r" b="b" t="t" l="l"/>
              <a:pathLst>
                <a:path h="1542473" w="2785608">
                  <a:moveTo>
                    <a:pt x="39177" y="0"/>
                  </a:moveTo>
                  <a:lnTo>
                    <a:pt x="2746431" y="0"/>
                  </a:lnTo>
                  <a:cubicBezTo>
                    <a:pt x="2768068" y="0"/>
                    <a:pt x="2785608" y="17540"/>
                    <a:pt x="2785608" y="39177"/>
                  </a:cubicBezTo>
                  <a:lnTo>
                    <a:pt x="2785608" y="1503296"/>
                  </a:lnTo>
                  <a:cubicBezTo>
                    <a:pt x="2785608" y="1524933"/>
                    <a:pt x="2768068" y="1542473"/>
                    <a:pt x="2746431" y="1542473"/>
                  </a:cubicBezTo>
                  <a:lnTo>
                    <a:pt x="39177" y="1542473"/>
                  </a:lnTo>
                  <a:cubicBezTo>
                    <a:pt x="17540" y="1542473"/>
                    <a:pt x="0" y="1524933"/>
                    <a:pt x="0" y="1503296"/>
                  </a:cubicBezTo>
                  <a:lnTo>
                    <a:pt x="0" y="39177"/>
                  </a:lnTo>
                  <a:cubicBezTo>
                    <a:pt x="0" y="17540"/>
                    <a:pt x="17540" y="0"/>
                    <a:pt x="39177" y="0"/>
                  </a:cubicBezTo>
                  <a:close/>
                </a:path>
              </a:pathLst>
            </a:custGeom>
            <a:solidFill>
              <a:srgbClr val="013E92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85608" cy="1580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488696" y="6006967"/>
            <a:ext cx="323665" cy="323665"/>
          </a:xfrm>
          <a:custGeom>
            <a:avLst/>
            <a:gdLst/>
            <a:ahLst/>
            <a:cxnLst/>
            <a:rect r="r" b="b" t="t" l="l"/>
            <a:pathLst>
              <a:path h="323665" w="323665">
                <a:moveTo>
                  <a:pt x="0" y="0"/>
                </a:moveTo>
                <a:lnTo>
                  <a:pt x="323665" y="0"/>
                </a:lnTo>
                <a:lnTo>
                  <a:pt x="323665" y="323665"/>
                </a:lnTo>
                <a:lnTo>
                  <a:pt x="0" y="323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488696" y="5549952"/>
            <a:ext cx="323665" cy="323665"/>
          </a:xfrm>
          <a:custGeom>
            <a:avLst/>
            <a:gdLst/>
            <a:ahLst/>
            <a:cxnLst/>
            <a:rect r="r" b="b" t="t" l="l"/>
            <a:pathLst>
              <a:path h="323665" w="323665">
                <a:moveTo>
                  <a:pt x="0" y="0"/>
                </a:moveTo>
                <a:lnTo>
                  <a:pt x="323665" y="0"/>
                </a:lnTo>
                <a:lnTo>
                  <a:pt x="323665" y="323665"/>
                </a:lnTo>
                <a:lnTo>
                  <a:pt x="0" y="323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488696" y="5142256"/>
            <a:ext cx="323665" cy="323665"/>
          </a:xfrm>
          <a:custGeom>
            <a:avLst/>
            <a:gdLst/>
            <a:ahLst/>
            <a:cxnLst/>
            <a:rect r="r" b="b" t="t" l="l"/>
            <a:pathLst>
              <a:path h="323665" w="323665">
                <a:moveTo>
                  <a:pt x="0" y="0"/>
                </a:moveTo>
                <a:lnTo>
                  <a:pt x="323665" y="0"/>
                </a:lnTo>
                <a:lnTo>
                  <a:pt x="323665" y="323665"/>
                </a:lnTo>
                <a:lnTo>
                  <a:pt x="0" y="323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8394" y="2100713"/>
            <a:ext cx="6083085" cy="6083085"/>
          </a:xfrm>
          <a:custGeom>
            <a:avLst/>
            <a:gdLst/>
            <a:ahLst/>
            <a:cxnLst/>
            <a:rect r="r" b="b" t="t" l="l"/>
            <a:pathLst>
              <a:path h="6083085" w="6083085">
                <a:moveTo>
                  <a:pt x="0" y="0"/>
                </a:moveTo>
                <a:lnTo>
                  <a:pt x="6083085" y="0"/>
                </a:lnTo>
                <a:lnTo>
                  <a:pt x="6083085" y="6083086"/>
                </a:lnTo>
                <a:lnTo>
                  <a:pt x="0" y="60830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1434840" y="2667169"/>
            <a:ext cx="4950194" cy="4950174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16678" t="0" r="-16678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197737" y="4532216"/>
            <a:ext cx="42696" cy="2482460"/>
            <a:chOff x="0" y="0"/>
            <a:chExt cx="13374" cy="7776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374" cy="777626"/>
            </a:xfrm>
            <a:custGeom>
              <a:avLst/>
              <a:gdLst/>
              <a:ahLst/>
              <a:cxnLst/>
              <a:rect r="r" b="b" t="t" l="l"/>
              <a:pathLst>
                <a:path h="777626" w="13374">
                  <a:moveTo>
                    <a:pt x="0" y="0"/>
                  </a:moveTo>
                  <a:lnTo>
                    <a:pt x="13374" y="0"/>
                  </a:lnTo>
                  <a:lnTo>
                    <a:pt x="13374" y="777626"/>
                  </a:lnTo>
                  <a:lnTo>
                    <a:pt x="0" y="777626"/>
                  </a:lnTo>
                  <a:close/>
                </a:path>
              </a:pathLst>
            </a:custGeom>
            <a:solidFill>
              <a:srgbClr val="E9243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374" cy="815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811589" y="8007246"/>
            <a:ext cx="4201427" cy="420142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868494" y="-2100713"/>
            <a:ext cx="4201427" cy="420142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067950" y="6633635"/>
            <a:ext cx="762083" cy="76208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E92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575233" y="9258300"/>
            <a:ext cx="1614906" cy="161490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E92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5745197" y="586610"/>
            <a:ext cx="1514103" cy="1514103"/>
          </a:xfrm>
          <a:custGeom>
            <a:avLst/>
            <a:gdLst/>
            <a:ahLst/>
            <a:cxnLst/>
            <a:rect r="r" b="b" t="t" l="l"/>
            <a:pathLst>
              <a:path h="1514103" w="1514103">
                <a:moveTo>
                  <a:pt x="0" y="0"/>
                </a:moveTo>
                <a:lnTo>
                  <a:pt x="1514103" y="0"/>
                </a:lnTo>
                <a:lnTo>
                  <a:pt x="1514103" y="1514103"/>
                </a:lnTo>
                <a:lnTo>
                  <a:pt x="0" y="15141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7938726" y="5521377"/>
            <a:ext cx="3760379" cy="288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5"/>
              </a:lnSpc>
            </a:pPr>
            <a:r>
              <a:rPr lang="en-US" sz="1746">
                <a:solidFill>
                  <a:srgbClr val="F9C34B"/>
                </a:solidFill>
                <a:latin typeface="Open Sauce"/>
                <a:ea typeface="Open Sauce"/>
                <a:cs typeface="Open Sauce"/>
                <a:sym typeface="Open Sauce"/>
              </a:rPr>
              <a:t>Songore.tb@tut.ac.za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938726" y="5986768"/>
            <a:ext cx="3390341" cy="288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5"/>
              </a:lnSpc>
            </a:pPr>
            <a:r>
              <a:rPr lang="en-US" sz="1746">
                <a:solidFill>
                  <a:srgbClr val="F9C34B"/>
                </a:solidFill>
                <a:latin typeface="Open Sauce"/>
                <a:ea typeface="Open Sauce"/>
                <a:cs typeface="Open Sauce"/>
                <a:sym typeface="Open Sauce"/>
              </a:rPr>
              <a:t>TUT South Campus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938726" y="5126704"/>
            <a:ext cx="1993285" cy="288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5"/>
              </a:lnSpc>
            </a:pPr>
            <a:r>
              <a:rPr lang="en-US" sz="1746">
                <a:solidFill>
                  <a:srgbClr val="F9C34B"/>
                </a:solidFill>
                <a:latin typeface="Open Sauce"/>
                <a:ea typeface="Open Sauce"/>
                <a:cs typeface="Open Sauce"/>
                <a:sym typeface="Open Sauce"/>
              </a:rPr>
              <a:t>+27 62 962 2755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49471" y="4475066"/>
            <a:ext cx="4175139" cy="495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8"/>
              </a:lnSpc>
            </a:pPr>
            <a:r>
              <a:rPr lang="en-US" sz="2956" b="true">
                <a:solidFill>
                  <a:srgbClr val="F9C34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Tadiwanashe Songore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38680" y="2948548"/>
            <a:ext cx="4690387" cy="86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16"/>
              </a:lnSpc>
              <a:spcBef>
                <a:spcPct val="0"/>
              </a:spcBef>
            </a:pPr>
            <a:r>
              <a:rPr lang="en-US" b="true" sz="5082" spc="477">
                <a:solidFill>
                  <a:srgbClr val="F9C34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TOU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638680" y="3787218"/>
            <a:ext cx="4872554" cy="43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55"/>
              </a:lnSpc>
              <a:spcBef>
                <a:spcPct val="0"/>
              </a:spcBef>
            </a:pPr>
            <a:r>
              <a:rPr lang="en-US" sz="2611" spc="-52">
                <a:solidFill>
                  <a:srgbClr val="F9C34B"/>
                </a:solidFill>
                <a:latin typeface="Open Sauce"/>
                <a:ea typeface="Open Sauce"/>
                <a:cs typeface="Open Sauce"/>
                <a:sym typeface="Open Sauce"/>
              </a:rPr>
              <a:t>For watching this presentation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81967" y="-2828925"/>
            <a:ext cx="5657850" cy="56578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E9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10892" y="0"/>
            <a:ext cx="6648057" cy="10287000"/>
            <a:chOff x="0" y="0"/>
            <a:chExt cx="1750928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09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50928">
                  <a:moveTo>
                    <a:pt x="0" y="0"/>
                  </a:moveTo>
                  <a:lnTo>
                    <a:pt x="1750928" y="0"/>
                  </a:lnTo>
                  <a:lnTo>
                    <a:pt x="17509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3E92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7509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95137" y="1754095"/>
            <a:ext cx="3630003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5141" y="3096108"/>
            <a:ext cx="5224262" cy="4838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214BA1"/>
                </a:solidFill>
                <a:latin typeface="Open Sauce"/>
                <a:ea typeface="Open Sauce"/>
                <a:cs typeface="Open Sauce"/>
                <a:sym typeface="Open Sauce"/>
              </a:rPr>
              <a:t>Problem Statement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214BA1"/>
                </a:solidFill>
                <a:latin typeface="Open Sauce"/>
                <a:ea typeface="Open Sauce"/>
                <a:cs typeface="Open Sauce"/>
                <a:sym typeface="Open Sauce"/>
              </a:rPr>
              <a:t>Proposed Solution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214BA1"/>
                </a:solidFill>
                <a:latin typeface="Open Sauce"/>
                <a:ea typeface="Open Sauce"/>
                <a:cs typeface="Open Sauce"/>
                <a:sym typeface="Open Sauce"/>
              </a:rPr>
              <a:t>Key Features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214BA1"/>
                </a:solidFill>
                <a:latin typeface="Open Sauce"/>
                <a:ea typeface="Open Sauce"/>
                <a:cs typeface="Open Sauce"/>
                <a:sym typeface="Open Sauce"/>
              </a:rPr>
              <a:t>Future Implementations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214BA1"/>
                </a:solidFill>
                <a:latin typeface="Open Sauce"/>
                <a:ea typeface="Open Sauce"/>
                <a:cs typeface="Open Sauce"/>
                <a:sym typeface="Open Sauce"/>
              </a:rPr>
              <a:t>Benefits to FoICT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214BA1"/>
                </a:solidFill>
                <a:latin typeface="Open Sauce"/>
                <a:ea typeface="Open Sauce"/>
                <a:cs typeface="Open Sauce"/>
                <a:sym typeface="Open Sauce"/>
              </a:rPr>
              <a:t>Proposal &amp; Request 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214BA1"/>
                </a:solidFill>
                <a:latin typeface="Open Sauce"/>
                <a:ea typeface="Open Sauce"/>
                <a:cs typeface="Open Sauce"/>
                <a:sym typeface="Open Sauce"/>
              </a:rPr>
              <a:t>Screenshots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214BA1"/>
                </a:solidFill>
                <a:latin typeface="Open Sauce"/>
                <a:ea typeface="Open Sauce"/>
                <a:cs typeface="Open Sauce"/>
                <a:sym typeface="Open Sauce"/>
              </a:rPr>
              <a:t>Live Demonstration 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214BA1"/>
                </a:solidFill>
                <a:latin typeface="Open Sauce"/>
                <a:ea typeface="Open Sauce"/>
                <a:cs typeface="Open Sauce"/>
                <a:sym typeface="Open Sauce"/>
              </a:rPr>
              <a:t>Ending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47927" y="3079779"/>
            <a:ext cx="983828" cy="4838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05</a:t>
            </a:r>
          </a:p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06</a:t>
            </a:r>
          </a:p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07-09</a:t>
            </a:r>
          </a:p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10</a:t>
            </a:r>
          </a:p>
          <a:p>
            <a:pPr algn="r">
              <a:lnSpc>
                <a:spcPts val="4345"/>
              </a:lnSpc>
            </a:pPr>
            <a:r>
              <a:rPr lang="en-US" b="true" sz="2618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710892" y="0"/>
            <a:ext cx="6577108" cy="10287000"/>
          </a:xfrm>
          <a:custGeom>
            <a:avLst/>
            <a:gdLst/>
            <a:ahLst/>
            <a:cxnLst/>
            <a:rect r="r" b="b" t="t" l="l"/>
            <a:pathLst>
              <a:path h="10287000" w="6577108">
                <a:moveTo>
                  <a:pt x="0" y="0"/>
                </a:moveTo>
                <a:lnTo>
                  <a:pt x="6577108" y="0"/>
                </a:lnTo>
                <a:lnTo>
                  <a:pt x="65771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 l="-67377" t="0" r="-6737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1390959" y="8567821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E92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06536" y="3314080"/>
            <a:ext cx="654889" cy="65488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243B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24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778327" y="7417124"/>
            <a:ext cx="12710840" cy="1184047"/>
          </a:xfrm>
          <a:custGeom>
            <a:avLst/>
            <a:gdLst/>
            <a:ahLst/>
            <a:cxnLst/>
            <a:rect r="r" b="b" t="t" l="l"/>
            <a:pathLst>
              <a:path h="1184047" w="12710840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086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491629"/>
            <a:chOff x="0" y="0"/>
            <a:chExt cx="4816593" cy="1182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82980"/>
            </a:xfrm>
            <a:custGeom>
              <a:avLst/>
              <a:gdLst/>
              <a:ahLst/>
              <a:cxnLst/>
              <a:rect r="r" b="b" t="t" l="l"/>
              <a:pathLst>
                <a:path h="11829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F9C34B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4491629"/>
          </a:xfrm>
          <a:custGeom>
            <a:avLst/>
            <a:gdLst/>
            <a:ahLst/>
            <a:cxnLst/>
            <a:rect r="r" b="b" t="t" l="l"/>
            <a:pathLst>
              <a:path h="4491629" w="18288000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l="0" t="-85634" r="0" b="-85634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2778327" y="2245814"/>
            <a:ext cx="12731346" cy="5171309"/>
            <a:chOff x="0" y="0"/>
            <a:chExt cx="3353112" cy="13619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53112" cy="1361991"/>
            </a:xfrm>
            <a:custGeom>
              <a:avLst/>
              <a:gdLst/>
              <a:ahLst/>
              <a:cxnLst/>
              <a:rect r="r" b="b" t="t" l="l"/>
              <a:pathLst>
                <a:path h="1361991" w="3353112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346788"/>
                  </a:lnTo>
                  <a:cubicBezTo>
                    <a:pt x="3353112" y="1350820"/>
                    <a:pt x="3351510" y="1354687"/>
                    <a:pt x="3348659" y="1357538"/>
                  </a:cubicBezTo>
                  <a:cubicBezTo>
                    <a:pt x="3345808" y="1360389"/>
                    <a:pt x="3341941" y="1361991"/>
                    <a:pt x="3337909" y="1361991"/>
                  </a:cubicBezTo>
                  <a:lnTo>
                    <a:pt x="15202" y="1361991"/>
                  </a:lnTo>
                  <a:cubicBezTo>
                    <a:pt x="11171" y="1361991"/>
                    <a:pt x="7304" y="1360389"/>
                    <a:pt x="4453" y="1357538"/>
                  </a:cubicBezTo>
                  <a:cubicBezTo>
                    <a:pt x="1602" y="1354687"/>
                    <a:pt x="0" y="1350820"/>
                    <a:pt x="0" y="1346788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F9C34B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353112" cy="1381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558350" y="4197614"/>
            <a:ext cx="11150794" cy="2476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sz="2469">
                <a:solidFill>
                  <a:srgbClr val="013E92"/>
                </a:solidFill>
                <a:latin typeface="Open Sauce"/>
                <a:ea typeface="Open Sauce"/>
                <a:cs typeface="Open Sauce"/>
                <a:sym typeface="Open Sauce"/>
              </a:rPr>
              <a:t>••</a:t>
            </a:r>
            <a:r>
              <a:rPr lang="en-US" sz="2469">
                <a:solidFill>
                  <a:srgbClr val="013E92"/>
                </a:solidFill>
                <a:latin typeface="Open Sauce"/>
                <a:ea typeface="Open Sauce"/>
                <a:cs typeface="Open Sauce"/>
                <a:sym typeface="Open Sauce"/>
              </a:rPr>
              <a:t> Manual lab management leads to inefficiencies.</a:t>
            </a:r>
          </a:p>
          <a:p>
            <a:pPr algn="ctr">
              <a:lnSpc>
                <a:spcPts val="3950"/>
              </a:lnSpc>
            </a:pPr>
            <a:r>
              <a:rPr lang="en-US" sz="2469">
                <a:solidFill>
                  <a:srgbClr val="013E92"/>
                </a:solidFill>
                <a:latin typeface="Open Sauce"/>
                <a:ea typeface="Open Sauce"/>
                <a:cs typeface="Open Sauce"/>
                <a:sym typeface="Open Sauce"/>
              </a:rPr>
              <a:t>•• Tutors have no central way to manage shifts.</a:t>
            </a:r>
          </a:p>
          <a:p>
            <a:pPr algn="ctr">
              <a:lnSpc>
                <a:spcPts val="3950"/>
              </a:lnSpc>
            </a:pPr>
            <a:r>
              <a:rPr lang="en-US" sz="2469">
                <a:solidFill>
                  <a:srgbClr val="013E92"/>
                </a:solidFill>
                <a:latin typeface="Open Sauce"/>
                <a:ea typeface="Open Sauce"/>
                <a:cs typeface="Open Sauce"/>
                <a:sym typeface="Open Sauce"/>
              </a:rPr>
              <a:t>•• Admins lack visibility and communication tools.</a:t>
            </a:r>
          </a:p>
          <a:p>
            <a:pPr algn="ctr">
              <a:lnSpc>
                <a:spcPts val="3950"/>
              </a:lnSpc>
            </a:pPr>
            <a:r>
              <a:rPr lang="en-US" sz="2469">
                <a:solidFill>
                  <a:srgbClr val="013E92"/>
                </a:solidFill>
                <a:latin typeface="Open Sauce"/>
                <a:ea typeface="Open Sauce"/>
                <a:cs typeface="Open Sauce"/>
                <a:sym typeface="Open Sauce"/>
              </a:rPr>
              <a:t>•• No historical record of lab openings or closures.</a:t>
            </a:r>
          </a:p>
          <a:p>
            <a:pPr algn="ctr">
              <a:lnSpc>
                <a:spcPts val="39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080833" y="2788642"/>
            <a:ext cx="8126335" cy="115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82"/>
              </a:lnSpc>
              <a:spcBef>
                <a:spcPct val="0"/>
              </a:spcBef>
            </a:pPr>
            <a:r>
              <a:rPr lang="en-US" b="true" sz="6844" spc="-136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34B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34B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161723" y="9258300"/>
            <a:ext cx="327444" cy="32744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34B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B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778327" y="7417124"/>
            <a:ext cx="12710840" cy="1184047"/>
          </a:xfrm>
          <a:custGeom>
            <a:avLst/>
            <a:gdLst/>
            <a:ahLst/>
            <a:cxnLst/>
            <a:rect r="r" b="b" t="t" l="l"/>
            <a:pathLst>
              <a:path h="1184047" w="12710840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086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491629"/>
            <a:chOff x="0" y="0"/>
            <a:chExt cx="4816593" cy="1182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82980"/>
            </a:xfrm>
            <a:custGeom>
              <a:avLst/>
              <a:gdLst/>
              <a:ahLst/>
              <a:cxnLst/>
              <a:rect r="r" b="b" t="t" l="l"/>
              <a:pathLst>
                <a:path h="11829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F9C34B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4491629"/>
          </a:xfrm>
          <a:custGeom>
            <a:avLst/>
            <a:gdLst/>
            <a:ahLst/>
            <a:cxnLst/>
            <a:rect r="r" b="b" t="t" l="l"/>
            <a:pathLst>
              <a:path h="4491629" w="18288000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l="0" t="-85634" r="0" b="-85634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2778327" y="2245814"/>
            <a:ext cx="12731346" cy="5171309"/>
            <a:chOff x="0" y="0"/>
            <a:chExt cx="3353112" cy="13619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53112" cy="1361991"/>
            </a:xfrm>
            <a:custGeom>
              <a:avLst/>
              <a:gdLst/>
              <a:ahLst/>
              <a:cxnLst/>
              <a:rect r="r" b="b" t="t" l="l"/>
              <a:pathLst>
                <a:path h="1361991" w="3353112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346788"/>
                  </a:lnTo>
                  <a:cubicBezTo>
                    <a:pt x="3353112" y="1350820"/>
                    <a:pt x="3351510" y="1354687"/>
                    <a:pt x="3348659" y="1357538"/>
                  </a:cubicBezTo>
                  <a:cubicBezTo>
                    <a:pt x="3345808" y="1360389"/>
                    <a:pt x="3341941" y="1361991"/>
                    <a:pt x="3337909" y="1361991"/>
                  </a:cubicBezTo>
                  <a:lnTo>
                    <a:pt x="15202" y="1361991"/>
                  </a:lnTo>
                  <a:cubicBezTo>
                    <a:pt x="11171" y="1361991"/>
                    <a:pt x="7304" y="1360389"/>
                    <a:pt x="4453" y="1357538"/>
                  </a:cubicBezTo>
                  <a:cubicBezTo>
                    <a:pt x="1602" y="1354687"/>
                    <a:pt x="0" y="1350820"/>
                    <a:pt x="0" y="1346788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F9C34B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353112" cy="1381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558350" y="4197614"/>
            <a:ext cx="11150794" cy="2476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sz="2469">
                <a:solidFill>
                  <a:srgbClr val="214BA1"/>
                </a:solidFill>
                <a:latin typeface="Open Sauce"/>
                <a:ea typeface="Open Sauce"/>
                <a:cs typeface="Open Sauce"/>
                <a:sym typeface="Open Sauce"/>
              </a:rPr>
              <a:t>••</a:t>
            </a:r>
            <a:r>
              <a:rPr lang="en-US" sz="2469">
                <a:solidFill>
                  <a:srgbClr val="214BA1"/>
                </a:solidFill>
                <a:latin typeface="Open Sauce"/>
                <a:ea typeface="Open Sauce"/>
                <a:cs typeface="Open Sauce"/>
                <a:sym typeface="Open Sauce"/>
              </a:rPr>
              <a:t> A cross-platform mobile and web app.</a:t>
            </a:r>
          </a:p>
          <a:p>
            <a:pPr algn="ctr">
              <a:lnSpc>
                <a:spcPts val="3950"/>
              </a:lnSpc>
            </a:pPr>
            <a:r>
              <a:rPr lang="en-US" sz="2469">
                <a:solidFill>
                  <a:srgbClr val="214BA1"/>
                </a:solidFill>
                <a:latin typeface="Open Sauce"/>
                <a:ea typeface="Open Sauce"/>
                <a:cs typeface="Open Sauce"/>
                <a:sym typeface="Open Sauce"/>
              </a:rPr>
              <a:t>•• Real-time lab status updates (open/closed).</a:t>
            </a:r>
          </a:p>
          <a:p>
            <a:pPr algn="ctr">
              <a:lnSpc>
                <a:spcPts val="3950"/>
              </a:lnSpc>
            </a:pPr>
            <a:r>
              <a:rPr lang="en-US" sz="2469">
                <a:solidFill>
                  <a:srgbClr val="214BA1"/>
                </a:solidFill>
                <a:latin typeface="Open Sauce"/>
                <a:ea typeface="Open Sauce"/>
                <a:cs typeface="Open Sauce"/>
                <a:sym typeface="Open Sauce"/>
              </a:rPr>
              <a:t>•• Admin dashboard to assign tutors and manage schedules.</a:t>
            </a:r>
          </a:p>
          <a:p>
            <a:pPr algn="ctr">
              <a:lnSpc>
                <a:spcPts val="3950"/>
              </a:lnSpc>
            </a:pPr>
            <a:r>
              <a:rPr lang="en-US" sz="2469">
                <a:solidFill>
                  <a:srgbClr val="214BA1"/>
                </a:solidFill>
                <a:latin typeface="Open Sauce"/>
                <a:ea typeface="Open Sauce"/>
                <a:cs typeface="Open Sauce"/>
                <a:sym typeface="Open Sauce"/>
              </a:rPr>
              <a:t>•• Students can view lab status without logging in.</a:t>
            </a:r>
          </a:p>
          <a:p>
            <a:pPr algn="ctr">
              <a:lnSpc>
                <a:spcPts val="39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256449" y="2788642"/>
            <a:ext cx="7775101" cy="115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82"/>
              </a:lnSpc>
              <a:spcBef>
                <a:spcPct val="0"/>
              </a:spcBef>
            </a:pPr>
            <a:r>
              <a:rPr lang="en-US" b="true" sz="6844" spc="-136">
                <a:solidFill>
                  <a:srgbClr val="013E9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Proposed Solution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34B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34B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161723" y="9258300"/>
            <a:ext cx="327444" cy="32744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34B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7219" y="3358829"/>
            <a:ext cx="6064231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013E9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Features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243B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243B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10800000">
            <a:off x="9028187" y="3444554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921546" y="1425268"/>
            <a:ext cx="5334876" cy="2086085"/>
            <a:chOff x="0" y="0"/>
            <a:chExt cx="1234628" cy="4827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9C34B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307532" y="1878174"/>
            <a:ext cx="1228028" cy="1226514"/>
            <a:chOff x="0" y="0"/>
            <a:chExt cx="323431" cy="3230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9C34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667546" y="1966591"/>
            <a:ext cx="4100514" cy="1138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</a:pPr>
            <a:r>
              <a:rPr lang="en-US" sz="2357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•• Role-based access (Admin, Tutor, Student).</a:t>
            </a:r>
          </a:p>
          <a:p>
            <a:pPr algn="l" marL="0" indent="0" lvl="0">
              <a:lnSpc>
                <a:spcPts val="3017"/>
              </a:lnSpc>
              <a:spcBef>
                <a:spcPct val="0"/>
              </a:spcBef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-10800000">
            <a:off x="9028187" y="5940727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8921546" y="3921441"/>
            <a:ext cx="5334876" cy="2086085"/>
            <a:chOff x="0" y="0"/>
            <a:chExt cx="1234628" cy="4827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9C34B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07532" y="4374347"/>
            <a:ext cx="1228028" cy="1226514"/>
            <a:chOff x="0" y="0"/>
            <a:chExt cx="323431" cy="32303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9C34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667546" y="4211268"/>
            <a:ext cx="4100514" cy="1138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</a:pPr>
            <a:r>
              <a:rPr lang="en-US" sz="2357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•• Firebase integration for real-time updates.</a:t>
            </a:r>
          </a:p>
          <a:p>
            <a:pPr algn="l" marL="0" indent="0" lvl="0">
              <a:lnSpc>
                <a:spcPts val="3017"/>
              </a:lnSpc>
              <a:spcBef>
                <a:spcPct val="0"/>
              </a:spcBef>
            </a:pP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8520301" y="4492659"/>
            <a:ext cx="943649" cy="943649"/>
          </a:xfrm>
          <a:custGeom>
            <a:avLst/>
            <a:gdLst/>
            <a:ahLst/>
            <a:cxnLst/>
            <a:rect r="r" b="b" t="t" l="l"/>
            <a:pathLst>
              <a:path h="943649" w="943649">
                <a:moveTo>
                  <a:pt x="0" y="0"/>
                </a:moveTo>
                <a:lnTo>
                  <a:pt x="943649" y="0"/>
                </a:lnTo>
                <a:lnTo>
                  <a:pt x="943649" y="943649"/>
                </a:lnTo>
                <a:lnTo>
                  <a:pt x="0" y="943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-10800000">
            <a:off x="9028187" y="8598825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8921546" y="6579539"/>
            <a:ext cx="5334876" cy="2086085"/>
            <a:chOff x="0" y="0"/>
            <a:chExt cx="1234628" cy="48277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9C34B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307532" y="7032444"/>
            <a:ext cx="1228028" cy="1226514"/>
            <a:chOff x="0" y="0"/>
            <a:chExt cx="323431" cy="32303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9C34B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9667546" y="7170089"/>
            <a:ext cx="4100514" cy="1138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</a:pPr>
            <a:r>
              <a:rPr lang="en-US" sz="2357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•• Lab announcements and notes.</a:t>
            </a:r>
          </a:p>
          <a:p>
            <a:pPr algn="l" marL="0" indent="0" lvl="0">
              <a:lnSpc>
                <a:spcPts val="3017"/>
              </a:lnSpc>
              <a:spcBef>
                <a:spcPct val="0"/>
              </a:spcBef>
            </a:pP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8571284" y="7189139"/>
            <a:ext cx="841683" cy="852533"/>
          </a:xfrm>
          <a:custGeom>
            <a:avLst/>
            <a:gdLst/>
            <a:ahLst/>
            <a:cxnLst/>
            <a:rect r="r" b="b" t="t" l="l"/>
            <a:pathLst>
              <a:path h="852533" w="841683">
                <a:moveTo>
                  <a:pt x="0" y="0"/>
                </a:moveTo>
                <a:lnTo>
                  <a:pt x="841683" y="0"/>
                </a:lnTo>
                <a:lnTo>
                  <a:pt x="841683" y="852533"/>
                </a:lnTo>
                <a:lnTo>
                  <a:pt x="0" y="852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8571284" y="2050422"/>
            <a:ext cx="841683" cy="841683"/>
          </a:xfrm>
          <a:custGeom>
            <a:avLst/>
            <a:gdLst/>
            <a:ahLst/>
            <a:cxnLst/>
            <a:rect r="r" b="b" t="t" l="l"/>
            <a:pathLst>
              <a:path h="841683" w="841683">
                <a:moveTo>
                  <a:pt x="0" y="0"/>
                </a:moveTo>
                <a:lnTo>
                  <a:pt x="841683" y="0"/>
                </a:lnTo>
                <a:lnTo>
                  <a:pt x="841683" y="841682"/>
                </a:lnTo>
                <a:lnTo>
                  <a:pt x="0" y="841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9" id="39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243B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9667546" y="4968554"/>
            <a:ext cx="4100514" cy="1138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</a:pPr>
            <a:r>
              <a:rPr lang="en-US" sz="2357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•• Schedule management with visibility.</a:t>
            </a:r>
          </a:p>
          <a:p>
            <a:pPr algn="l" marL="0" indent="0" lvl="0">
              <a:lnSpc>
                <a:spcPts val="30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B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049727" y="4347082"/>
            <a:ext cx="3128394" cy="3751948"/>
            <a:chOff x="0" y="0"/>
            <a:chExt cx="2041606" cy="24485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9C34B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40734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-10800000">
            <a:off x="5561122" y="4347082"/>
            <a:ext cx="3128394" cy="3751948"/>
            <a:chOff x="0" y="0"/>
            <a:chExt cx="2041606" cy="24485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9C34B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52129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-10800000">
            <a:off x="9070516" y="4347082"/>
            <a:ext cx="3128394" cy="3751948"/>
            <a:chOff x="0" y="0"/>
            <a:chExt cx="2041606" cy="24485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9C34B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561522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-10800000">
            <a:off x="12581910" y="4347082"/>
            <a:ext cx="3128394" cy="3751948"/>
            <a:chOff x="0" y="0"/>
            <a:chExt cx="2041606" cy="24485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9C34B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072917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2095642" y="2054763"/>
            <a:ext cx="7437581" cy="86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spc="-102" b="true">
                <a:solidFill>
                  <a:srgbClr val="F9C34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Future Implementations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64261" y="5763832"/>
            <a:ext cx="2099327" cy="113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8"/>
              </a:lnSpc>
            </a:pPr>
            <a:r>
              <a:rPr lang="en-US" sz="1779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•• PDF download of lab status per day.</a:t>
            </a:r>
          </a:p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3122795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9C34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75655" y="5763832"/>
            <a:ext cx="2099327" cy="113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8"/>
              </a:lnSpc>
            </a:pPr>
            <a:r>
              <a:rPr lang="en-US" sz="1779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•• Weekly reports of lab usage activity.</a:t>
            </a:r>
          </a:p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6634189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9C34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62661" y="5763832"/>
            <a:ext cx="2099327" cy="113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8"/>
              </a:lnSpc>
            </a:pPr>
            <a:r>
              <a:rPr lang="en-US" sz="1779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•• Notifications and email summaries.</a:t>
            </a:r>
          </a:p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0143583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9C34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74055" y="5763832"/>
            <a:ext cx="2099327" cy="1424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8"/>
              </a:lnSpc>
            </a:pPr>
            <a:r>
              <a:rPr lang="en-US" sz="1779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•• Machine learning predictions on usage trends.</a:t>
            </a:r>
          </a:p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3654978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9C34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24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049727" y="4347082"/>
            <a:ext cx="3128394" cy="3751948"/>
            <a:chOff x="0" y="0"/>
            <a:chExt cx="2041606" cy="24485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9C34B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40734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-10800000">
            <a:off x="5561122" y="4347082"/>
            <a:ext cx="3128394" cy="3751948"/>
            <a:chOff x="0" y="0"/>
            <a:chExt cx="2041606" cy="24485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9C34B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52129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-10800000">
            <a:off x="9070516" y="4347082"/>
            <a:ext cx="3128394" cy="3751948"/>
            <a:chOff x="0" y="0"/>
            <a:chExt cx="2041606" cy="24485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9C34B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561522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-10800000">
            <a:off x="12581910" y="4347082"/>
            <a:ext cx="3128394" cy="3751948"/>
            <a:chOff x="0" y="0"/>
            <a:chExt cx="2041606" cy="24485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9C34B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072917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2095642" y="2054763"/>
            <a:ext cx="6848308" cy="86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spc="-102" b="true">
                <a:solidFill>
                  <a:srgbClr val="F9C34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Benefits to TUT FoICT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64261" y="5763832"/>
            <a:ext cx="2099327" cy="113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8"/>
              </a:lnSpc>
            </a:pPr>
            <a:r>
              <a:rPr lang="en-US" sz="1779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•• Better resource allocation and lab tracking.</a:t>
            </a:r>
          </a:p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3122795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9C34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75655" y="5763832"/>
            <a:ext cx="2099327" cy="85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8"/>
              </a:lnSpc>
            </a:pPr>
            <a:r>
              <a:rPr lang="en-US" sz="1779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•• Improved tutor accountability.</a:t>
            </a:r>
          </a:p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6634189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9C34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62661" y="5763832"/>
            <a:ext cx="2099327" cy="113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8"/>
              </a:lnSpc>
            </a:pPr>
            <a:r>
              <a:rPr lang="en-US" sz="1779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•• Enhanced communication with students.</a:t>
            </a:r>
          </a:p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0143583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9C34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74055" y="5763832"/>
            <a:ext cx="2099327" cy="1424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8"/>
              </a:lnSpc>
            </a:pPr>
            <a:r>
              <a:rPr lang="en-US" sz="1779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•• Digital transformation aligned with TUT goals.</a:t>
            </a:r>
          </a:p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3654978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9C34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7219" y="3358829"/>
            <a:ext cx="6064231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013E9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Proposal &amp; Request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243B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243B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10800000">
            <a:off x="9028187" y="3444554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921546" y="1425268"/>
            <a:ext cx="5334876" cy="2086085"/>
            <a:chOff x="0" y="0"/>
            <a:chExt cx="1234628" cy="4827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9C34B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307532" y="1878174"/>
            <a:ext cx="1228028" cy="1226514"/>
            <a:chOff x="0" y="0"/>
            <a:chExt cx="323431" cy="3230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9C34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667546" y="1966591"/>
            <a:ext cx="4100514" cy="1138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</a:pPr>
            <a:r>
              <a:rPr lang="en-US" sz="2357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•• Officially support the adoption of this system.</a:t>
            </a:r>
          </a:p>
          <a:p>
            <a:pPr algn="l" marL="0" indent="0" lvl="0">
              <a:lnSpc>
                <a:spcPts val="3017"/>
              </a:lnSpc>
              <a:spcBef>
                <a:spcPct val="0"/>
              </a:spcBef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-10800000">
            <a:off x="9028187" y="5940727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8921546" y="3921441"/>
            <a:ext cx="5334876" cy="2086085"/>
            <a:chOff x="0" y="0"/>
            <a:chExt cx="1234628" cy="4827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9C34B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07532" y="4374347"/>
            <a:ext cx="1228028" cy="1226514"/>
            <a:chOff x="0" y="0"/>
            <a:chExt cx="323431" cy="32303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9C34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667546" y="4211268"/>
            <a:ext cx="4100514" cy="1138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</a:pPr>
            <a:r>
              <a:rPr lang="en-US" sz="2357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•• Grant access to relevant data and testing labs.</a:t>
            </a:r>
          </a:p>
          <a:p>
            <a:pPr algn="l" marL="0" indent="0" lvl="0">
              <a:lnSpc>
                <a:spcPts val="3017"/>
              </a:lnSpc>
              <a:spcBef>
                <a:spcPct val="0"/>
              </a:spcBef>
            </a:pP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8520301" y="4492659"/>
            <a:ext cx="943649" cy="943649"/>
          </a:xfrm>
          <a:custGeom>
            <a:avLst/>
            <a:gdLst/>
            <a:ahLst/>
            <a:cxnLst/>
            <a:rect r="r" b="b" t="t" l="l"/>
            <a:pathLst>
              <a:path h="943649" w="943649">
                <a:moveTo>
                  <a:pt x="0" y="0"/>
                </a:moveTo>
                <a:lnTo>
                  <a:pt x="943649" y="0"/>
                </a:lnTo>
                <a:lnTo>
                  <a:pt x="943649" y="943649"/>
                </a:lnTo>
                <a:lnTo>
                  <a:pt x="0" y="943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-10800000">
            <a:off x="9028187" y="8598825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8921546" y="6579539"/>
            <a:ext cx="5334876" cy="2086085"/>
            <a:chOff x="0" y="0"/>
            <a:chExt cx="1234628" cy="48277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9C34B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307532" y="7032444"/>
            <a:ext cx="1228028" cy="1226514"/>
            <a:chOff x="0" y="0"/>
            <a:chExt cx="323431" cy="32303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9C34B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9542212" y="6765528"/>
            <a:ext cx="4100514" cy="1900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</a:pPr>
            <a:r>
              <a:rPr lang="en-US" sz="2357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•• Consideration for a permanent software development position within the faculty</a:t>
            </a:r>
          </a:p>
          <a:p>
            <a:pPr algn="l" marL="0" indent="0" lvl="0">
              <a:lnSpc>
                <a:spcPts val="3017"/>
              </a:lnSpc>
              <a:spcBef>
                <a:spcPct val="0"/>
              </a:spcBef>
            </a:pP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8571284" y="7189139"/>
            <a:ext cx="841683" cy="852533"/>
          </a:xfrm>
          <a:custGeom>
            <a:avLst/>
            <a:gdLst/>
            <a:ahLst/>
            <a:cxnLst/>
            <a:rect r="r" b="b" t="t" l="l"/>
            <a:pathLst>
              <a:path h="852533" w="841683">
                <a:moveTo>
                  <a:pt x="0" y="0"/>
                </a:moveTo>
                <a:lnTo>
                  <a:pt x="841683" y="0"/>
                </a:lnTo>
                <a:lnTo>
                  <a:pt x="841683" y="852533"/>
                </a:lnTo>
                <a:lnTo>
                  <a:pt x="0" y="852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8571284" y="2050422"/>
            <a:ext cx="841683" cy="841683"/>
          </a:xfrm>
          <a:custGeom>
            <a:avLst/>
            <a:gdLst/>
            <a:ahLst/>
            <a:cxnLst/>
            <a:rect r="r" b="b" t="t" l="l"/>
            <a:pathLst>
              <a:path h="841683" w="841683">
                <a:moveTo>
                  <a:pt x="0" y="0"/>
                </a:moveTo>
                <a:lnTo>
                  <a:pt x="841683" y="0"/>
                </a:lnTo>
                <a:lnTo>
                  <a:pt x="841683" y="841682"/>
                </a:lnTo>
                <a:lnTo>
                  <a:pt x="0" y="841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9" id="39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243B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9667546" y="4968554"/>
            <a:ext cx="4100514" cy="1138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</a:pPr>
            <a:r>
              <a:rPr lang="en-US" sz="2357" b="true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•• Collaborate to tailor the app to TUT's unique needs.</a:t>
            </a:r>
          </a:p>
          <a:p>
            <a:pPr algn="l" marL="0" indent="0" lvl="0">
              <a:lnSpc>
                <a:spcPts val="3017"/>
              </a:lnSpc>
              <a:spcBef>
                <a:spcPct val="0"/>
              </a:spcBef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2888872" y="7502976"/>
            <a:ext cx="879188" cy="1029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65"/>
              </a:lnSpc>
              <a:spcBef>
                <a:spcPct val="0"/>
              </a:spcBef>
            </a:pPr>
            <a:r>
              <a:rPr lang="en-US" b="true" sz="6457">
                <a:solidFill>
                  <a:srgbClr val="214BA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🙂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B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910781" y="0"/>
            <a:ext cx="3377219" cy="3377219"/>
          </a:xfrm>
          <a:custGeom>
            <a:avLst/>
            <a:gdLst/>
            <a:ahLst/>
            <a:cxnLst/>
            <a:rect r="r" b="b" t="t" l="l"/>
            <a:pathLst>
              <a:path h="3377219" w="3377219">
                <a:moveTo>
                  <a:pt x="3377219" y="0"/>
                </a:moveTo>
                <a:lnTo>
                  <a:pt x="0" y="0"/>
                </a:lnTo>
                <a:lnTo>
                  <a:pt x="0" y="3377219"/>
                </a:lnTo>
                <a:lnTo>
                  <a:pt x="3377219" y="3377219"/>
                </a:lnTo>
                <a:lnTo>
                  <a:pt x="3377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1923846" y="8186287"/>
            <a:ext cx="4201427" cy="42014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866787" y="1965021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69281" y="1965021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8168" y="1965021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6" y="0"/>
                </a:lnTo>
                <a:lnTo>
                  <a:pt x="293214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20528" y="1965021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18034" y="1965021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92251" y="588784"/>
            <a:ext cx="6285737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F9C34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Screenshots Admin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DAGvI-E2Qik</dc:identifier>
  <dcterms:modified xsi:type="dcterms:W3CDTF">2011-08-01T06:04:30Z</dcterms:modified>
  <cp:revision>1</cp:revision>
  <dc:title>TUT Labs</dc:title>
</cp:coreProperties>
</file>